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4"/>
    <p:sldId id="257" r:id="rId35"/>
    <p:sldId id="258" r:id="rId36"/>
    <p:sldId id="259" r:id="rId37"/>
    <p:sldId id="260" r:id="rId38"/>
    <p:sldId id="261" r:id="rId39"/>
    <p:sldId id="262" r:id="rId40"/>
    <p:sldId id="263" r:id="rId4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Canva Sans" charset="1" panose="020B0503030501040103"/>
      <p:regular r:id="rId10"/>
    </p:embeddedFont>
    <p:embeddedFont>
      <p:font typeface="Canva Sans Bold" charset="1" panose="020B0803030501040103"/>
      <p:regular r:id="rId11"/>
    </p:embeddedFont>
    <p:embeddedFont>
      <p:font typeface="Canva Sans Italics" charset="1" panose="020B0503030501040103"/>
      <p:regular r:id="rId12"/>
    </p:embeddedFont>
    <p:embeddedFont>
      <p:font typeface="Canva Sans Bold Italics" charset="1" panose="020B0803030501040103"/>
      <p:regular r:id="rId13"/>
    </p:embeddedFont>
    <p:embeddedFont>
      <p:font typeface="Canva Sans Medium" charset="1" panose="020B0603030501040103"/>
      <p:regular r:id="rId14"/>
    </p:embeddedFont>
    <p:embeddedFont>
      <p:font typeface="Canva Sans Medium Italics" charset="1" panose="020B0603030501040103"/>
      <p:regular r:id="rId15"/>
    </p:embeddedFont>
    <p:embeddedFont>
      <p:font typeface="Fira Sans" charset="1" panose="020B0503050000020004"/>
      <p:regular r:id="rId16"/>
    </p:embeddedFont>
    <p:embeddedFont>
      <p:font typeface="Fira Sans Bold" charset="1" panose="020B0803050000020004"/>
      <p:regular r:id="rId17"/>
    </p:embeddedFont>
    <p:embeddedFont>
      <p:font typeface="Fira Sans Italics" charset="1" panose="020B0503050000020004"/>
      <p:regular r:id="rId18"/>
    </p:embeddedFont>
    <p:embeddedFont>
      <p:font typeface="Fira Sans Bold Italics" charset="1" panose="020B0803050000020004"/>
      <p:regular r:id="rId19"/>
    </p:embeddedFont>
    <p:embeddedFont>
      <p:font typeface="Fira Sans Thin" charset="1" panose="020B0303050000020004"/>
      <p:regular r:id="rId20"/>
    </p:embeddedFont>
    <p:embeddedFont>
      <p:font typeface="Fira Sans Thin Italics" charset="1" panose="020B0303050000020004"/>
      <p:regular r:id="rId21"/>
    </p:embeddedFont>
    <p:embeddedFont>
      <p:font typeface="Fira Sans Extra-Light" charset="1" panose="020B0403050000020004"/>
      <p:regular r:id="rId22"/>
    </p:embeddedFont>
    <p:embeddedFont>
      <p:font typeface="Fira Sans Extra-Light Italics" charset="1" panose="020B0403050000020004"/>
      <p:regular r:id="rId23"/>
    </p:embeddedFont>
    <p:embeddedFont>
      <p:font typeface="Fira Sans Light" charset="1" panose="020B0403050000020004"/>
      <p:regular r:id="rId24"/>
    </p:embeddedFont>
    <p:embeddedFont>
      <p:font typeface="Fira Sans Light Italics" charset="1" panose="020B0403050000020004"/>
      <p:regular r:id="rId25"/>
    </p:embeddedFont>
    <p:embeddedFont>
      <p:font typeface="Fira Sans Medium" charset="1" panose="020B0603050000020004"/>
      <p:regular r:id="rId26"/>
    </p:embeddedFont>
    <p:embeddedFont>
      <p:font typeface="Fira Sans Medium Italics" charset="1" panose="020B0603050000020004"/>
      <p:regular r:id="rId27"/>
    </p:embeddedFont>
    <p:embeddedFont>
      <p:font typeface="Fira Sans Semi-Bold" charset="1" panose="020B0603050000020004"/>
      <p:regular r:id="rId28"/>
    </p:embeddedFont>
    <p:embeddedFont>
      <p:font typeface="Fira Sans Semi-Bold Italics" charset="1" panose="020B0703050000020004"/>
      <p:regular r:id="rId29"/>
    </p:embeddedFont>
    <p:embeddedFont>
      <p:font typeface="Fira Sans Ultra-Bold" charset="1" panose="020B0903050000020004"/>
      <p:regular r:id="rId30"/>
    </p:embeddedFont>
    <p:embeddedFont>
      <p:font typeface="Fira Sans Ultra-Bold Italics" charset="1" panose="020B0903050000020004"/>
      <p:regular r:id="rId31"/>
    </p:embeddedFont>
    <p:embeddedFont>
      <p:font typeface="Fira Sans Heavy" charset="1" panose="020B0A03050000020004"/>
      <p:regular r:id="rId32"/>
    </p:embeddedFont>
    <p:embeddedFont>
      <p:font typeface="Fira Sans Heavy Italics" charset="1" panose="020B0A03050000020004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slides/slide1.xml" Type="http://schemas.openxmlformats.org/officeDocument/2006/relationships/slide"/><Relationship Id="rId35" Target="slides/slide2.xml" Type="http://schemas.openxmlformats.org/officeDocument/2006/relationships/slide"/><Relationship Id="rId36" Target="slides/slide3.xml" Type="http://schemas.openxmlformats.org/officeDocument/2006/relationships/slide"/><Relationship Id="rId37" Target="slides/slide4.xml" Type="http://schemas.openxmlformats.org/officeDocument/2006/relationships/slide"/><Relationship Id="rId38" Target="slides/slide5.xml" Type="http://schemas.openxmlformats.org/officeDocument/2006/relationships/slide"/><Relationship Id="rId39" Target="slides/slide6.xml" Type="http://schemas.openxmlformats.org/officeDocument/2006/relationships/slide"/><Relationship Id="rId4" Target="theme/theme1.xml" Type="http://schemas.openxmlformats.org/officeDocument/2006/relationships/theme"/><Relationship Id="rId40" Target="slides/slide7.xml" Type="http://schemas.openxmlformats.org/officeDocument/2006/relationships/slide"/><Relationship Id="rId41" Target="slides/slide8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693653"/>
            <a:ext cx="14061408" cy="3587090"/>
            <a:chOff x="0" y="0"/>
            <a:chExt cx="18748544" cy="47827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8748544" cy="365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199"/>
                </a:lnSpc>
              </a:pPr>
              <a:r>
                <a:rPr lang="en-US" sz="5999">
                  <a:solidFill>
                    <a:srgbClr val="000000"/>
                  </a:solidFill>
                  <a:latin typeface="Fira Sans Bold"/>
                </a:rPr>
                <a:t>An Approach for Effective Text Pre-Processing Using Improved Porters Stemming Algorithm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977606"/>
              <a:ext cx="18748544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ID: 23266024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608021" y="2534506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4081194"/>
            <a:ext cx="446046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Outline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546268" y="2424110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Motivation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546268" y="3360736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Contribution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546268" y="5233988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 </a:t>
            </a:r>
            <a:r>
              <a:rPr lang="en-US" sz="3999">
                <a:solidFill>
                  <a:srgbClr val="F4F4F4"/>
                </a:solidFill>
                <a:latin typeface="Fira Sans Light"/>
              </a:rPr>
              <a:t>Limitations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46268" y="4297362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Methodology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46268" y="6170613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Conclusion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46268" y="7107239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Synthesis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51770" y="4201140"/>
            <a:ext cx="7027514" cy="6085860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859850" y="563974"/>
            <a:ext cx="4961246" cy="42964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3520262"/>
            <a:ext cx="9475060" cy="3246531"/>
            <a:chOff x="0" y="0"/>
            <a:chExt cx="12633413" cy="432870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633413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00"/>
                </a:lnSpc>
                <a:spcBef>
                  <a:spcPct val="0"/>
                </a:spcBef>
              </a:pPr>
              <a:r>
                <a:rPr lang="en-US" sz="6000" spc="-60">
                  <a:solidFill>
                    <a:srgbClr val="000000"/>
                  </a:solidFill>
                  <a:latin typeface="Fira Sans Medium"/>
                </a:rPr>
                <a:t>Motivation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444749"/>
              <a:ext cx="11317937" cy="2883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Enhanced Text Pre-Processing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Derivational and Inflectional Affix Removal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Statistical Analysis for Better Results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Indexing File Size Reduction and Resource Optimization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Emphasis on Important Pre-Processing Steps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766361" cy="4646826"/>
            <a:chOff x="0" y="0"/>
            <a:chExt cx="19688481" cy="619576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566742"/>
              <a:ext cx="19688481" cy="3629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Improved Porter's Stemming Algorithm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Incorporation of Statistical Analysis Techniques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Addressing Memory and Storage Efficiency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Focus on Pre-Processing Steps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Introduction of Three Stemming Modes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9688481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80"/>
                </a:lnSpc>
              </a:pPr>
              <a:r>
                <a:rPr lang="en-US" sz="10400">
                  <a:solidFill>
                    <a:srgbClr val="A4E473"/>
                  </a:solidFill>
                  <a:latin typeface="Fira Sans Medium"/>
                </a:rPr>
                <a:t>Contribution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68572" y="8362981"/>
            <a:ext cx="17019428" cy="0"/>
          </a:xfrm>
          <a:prstGeom prst="line">
            <a:avLst/>
          </a:prstGeom>
          <a:ln cap="rnd" w="19050">
            <a:solidFill>
              <a:srgbClr val="00465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5391076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Initial Pre-Processing Steps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317258" y="5390852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Stemming Algorithm Execution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894375" y="4305002"/>
            <a:ext cx="3364925" cy="272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Statistical Analysis and Three Stemming Modes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05817" y="5390852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POS Tagging for Word Legitimacy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19175"/>
            <a:ext cx="569908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Methodology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31805" y="8198352"/>
            <a:ext cx="380203" cy="329258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317258" y="8198352"/>
            <a:ext cx="380203" cy="329258"/>
            <a:chOff x="0" y="0"/>
            <a:chExt cx="3619627" cy="31346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605817" y="8217402"/>
            <a:ext cx="380203" cy="329258"/>
            <a:chOff x="0" y="0"/>
            <a:chExt cx="3619627" cy="31346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3894375" y="8198352"/>
            <a:ext cx="380203" cy="329258"/>
            <a:chOff x="0" y="0"/>
            <a:chExt cx="3619627" cy="313461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637653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 Limitations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300983" y="7795449"/>
            <a:ext cx="3378391" cy="2925703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900231" y="2162324"/>
            <a:ext cx="9262476" cy="3810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Loss of Specificity and Meaning:</a:t>
            </a:r>
          </a:p>
          <a:p>
            <a:pPr algn="just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Aggressive stemming, especially the removal of both prefixes and suffixes, may result in a loss of meaning, oversimplifying word representations and reducing specificity.</a:t>
            </a:r>
          </a:p>
          <a:p>
            <a:pPr algn="just">
              <a:lnSpc>
                <a:spcPts val="4320"/>
              </a:lnSpc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7900231" y="5885686"/>
            <a:ext cx="9262476" cy="3810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Risk of Over Stemming:</a:t>
            </a:r>
          </a:p>
          <a:p>
            <a:pPr algn="just">
              <a:lnSpc>
                <a:spcPts val="4320"/>
              </a:lnSpc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The algorithm's indiscriminate removal of affixes may lead to over stemming, where distinct words are reduced to the same root, challenging differentiation and potentially impacting semantic accuracy.</a:t>
            </a:r>
          </a:p>
          <a:p>
            <a:pPr algn="just">
              <a:lnSpc>
                <a:spcPts val="4320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070361" cy="7361451"/>
            <a:chOff x="0" y="0"/>
            <a:chExt cx="21427148" cy="981526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566742"/>
              <a:ext cx="21427148" cy="72485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Medium"/>
                </a:rPr>
                <a:t>Efficiency vs. Meaning:</a:t>
              </a:r>
            </a:p>
            <a:p>
              <a:pPr marL="1554480" indent="-518160" lvl="2">
                <a:lnSpc>
                  <a:spcPts val="4320"/>
                </a:lnSpc>
                <a:buFont typeface="Arial"/>
                <a:buChar char="⚬"/>
              </a:pPr>
              <a:r>
                <a:rPr lang="en-US" sz="3600">
                  <a:solidFill>
                    <a:srgbClr val="F4F4F4"/>
                  </a:solidFill>
                  <a:latin typeface="Fira Sans Medium"/>
                </a:rPr>
                <a:t>Prioritizes memory efficiency but notes a trade-off with potential loss of word meanings.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Medium"/>
                </a:rPr>
                <a:t>Future Direction:</a:t>
              </a:r>
            </a:p>
            <a:p>
              <a:pPr marL="1554480" indent="-518160" lvl="2">
                <a:lnSpc>
                  <a:spcPts val="4320"/>
                </a:lnSpc>
                <a:buFont typeface="Arial"/>
                <a:buChar char="⚬"/>
              </a:pPr>
              <a:r>
                <a:rPr lang="en-US" sz="3600">
                  <a:solidFill>
                    <a:srgbClr val="F4F4F4"/>
                  </a:solidFill>
                  <a:latin typeface="Fira Sans Medium"/>
                </a:rPr>
                <a:t>Suggests antonyms profiling for improved semantic preservation during stemming.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Medium"/>
                </a:rPr>
                <a:t>Pre-Processing Emphasis:</a:t>
              </a:r>
            </a:p>
            <a:p>
              <a:pPr marL="1554480" indent="-518160" lvl="2">
                <a:lnSpc>
                  <a:spcPts val="4320"/>
                </a:lnSpc>
                <a:buFont typeface="Arial"/>
                <a:buChar char="⚬"/>
              </a:pPr>
              <a:r>
                <a:rPr lang="en-US" sz="3600">
                  <a:solidFill>
                    <a:srgbClr val="F4F4F4"/>
                  </a:solidFill>
                  <a:latin typeface="Fira Sans Medium"/>
                </a:rPr>
                <a:t>Highlights the crucial role of pre-processing steps for effective text pre-processing.</a:t>
              </a:r>
            </a:p>
            <a:p>
              <a:pPr>
                <a:lnSpc>
                  <a:spcPts val="4320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21427148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80"/>
                </a:lnSpc>
              </a:pPr>
              <a:r>
                <a:rPr lang="en-US" sz="10400">
                  <a:solidFill>
                    <a:srgbClr val="A4E473"/>
                  </a:solidFill>
                  <a:latin typeface="Fira Sans Medium"/>
                </a:rPr>
                <a:t>Conclusions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561975"/>
            <a:ext cx="922881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F4F4F4"/>
                </a:solidFill>
                <a:latin typeface="Fira Sans Medium"/>
              </a:rPr>
              <a:t>Synthesis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04255" y="2114471"/>
            <a:ext cx="13115669" cy="744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Emphasizes the significance of pre-processing steps like stop-word removal, punctuation, and digit elimination for optimal text processing outcomes.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Highlights the primary focus on affix removal in stemming, including prefixes, plurals, and suffixes, with an aim to represent terms with stems for efficiency.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Introduces three stemming modes (truncating, n-gram, mixed) for flexibility in algorithm application based on specific needs.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Stresses the importance of adapting the algorithm to different scenarios and incorporating POS tagging for validation of stemmed results.</a:t>
            </a:r>
          </a:p>
          <a:p>
            <a:pPr algn="just" marL="647700" indent="-323850" lvl="1">
              <a:lnSpc>
                <a:spcPts val="4200"/>
              </a:lnSpc>
              <a:buFont typeface="Arial"/>
              <a:buChar char="•"/>
            </a:pPr>
            <a:r>
              <a:rPr lang="en-US" sz="3000">
                <a:solidFill>
                  <a:srgbClr val="FFFFFF"/>
                </a:solidFill>
                <a:latin typeface="Canva Sans"/>
              </a:rPr>
              <a:t>Acknowledges the algorithm's efficiency gains but suggests considering antonyms profiling to address potential loss of word meanings.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DAF225HUmOA</dc:identifier>
  <dcterms:modified xsi:type="dcterms:W3CDTF">2011-08-01T06:04:30Z</dcterms:modified>
  <cp:revision>1</cp:revision>
  <dc:title>Submission 01</dc:title>
</cp:coreProperties>
</file>

<file path=docProps/thumbnail.jpeg>
</file>